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7" r:id="rId3"/>
    <p:sldId id="278" r:id="rId4"/>
    <p:sldId id="276" r:id="rId5"/>
    <p:sldId id="281" r:id="rId6"/>
    <p:sldId id="282" r:id="rId7"/>
    <p:sldId id="268" r:id="rId8"/>
    <p:sldId id="275" r:id="rId9"/>
    <p:sldId id="269" r:id="rId10"/>
    <p:sldId id="283" r:id="rId11"/>
    <p:sldId id="273" r:id="rId12"/>
    <p:sldId id="270" r:id="rId13"/>
    <p:sldId id="274" r:id="rId14"/>
    <p:sldId id="279" r:id="rId15"/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F86-D871-4EAC-977E-6E2B266BA092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3AA5-D63D-4439-AAE4-21F63569C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F86-D871-4EAC-977E-6E2B266BA092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3AA5-D63D-4439-AAE4-21F63569C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F86-D871-4EAC-977E-6E2B266BA092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3AA5-D63D-4439-AAE4-21F63569C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F86-D871-4EAC-977E-6E2B266BA092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3AA5-D63D-4439-AAE4-21F63569C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F86-D871-4EAC-977E-6E2B266BA092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3AA5-D63D-4439-AAE4-21F63569C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F86-D871-4EAC-977E-6E2B266BA092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3AA5-D63D-4439-AAE4-21F63569C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F86-D871-4EAC-977E-6E2B266BA092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3AA5-D63D-4439-AAE4-21F63569C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F86-D871-4EAC-977E-6E2B266BA092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3AA5-D63D-4439-AAE4-21F63569C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F86-D871-4EAC-977E-6E2B266BA092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3AA5-D63D-4439-AAE4-21F63569C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F86-D871-4EAC-977E-6E2B266BA092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3AA5-D63D-4439-AAE4-21F63569C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8F86-D871-4EAC-977E-6E2B266BA092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3AA5-D63D-4439-AAE4-21F63569C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38F86-D871-4EAC-977E-6E2B266BA092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63AA5-D63D-4439-AAE4-21F63569C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Pre-course maps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497"/>
            <a:ext cx="8229600" cy="6001405"/>
          </a:xfrm>
        </p:spPr>
        <p:txBody>
          <a:bodyPr>
            <a:normAutofit/>
          </a:bodyPr>
          <a:lstStyle/>
          <a:p>
            <a:r>
              <a:rPr lang="en-GB" dirty="0" smtClean="0"/>
              <a:t>Who we are and who to call</a:t>
            </a:r>
          </a:p>
          <a:p>
            <a:pPr lvl="1"/>
            <a:r>
              <a:rPr lang="en-GB" dirty="0" smtClean="0"/>
              <a:t>Usually your Observer</a:t>
            </a:r>
          </a:p>
          <a:p>
            <a:pPr lvl="1"/>
            <a:r>
              <a:rPr lang="en-GB" dirty="0" smtClean="0"/>
              <a:t>David Crooks (Chief Observer)</a:t>
            </a:r>
          </a:p>
          <a:p>
            <a:pPr lvl="2"/>
            <a:r>
              <a:rPr lang="en-GB" dirty="0" smtClean="0"/>
              <a:t>0115 928 0949 / 07855 897 745</a:t>
            </a:r>
            <a:endParaRPr lang="en-US" dirty="0" smtClean="0"/>
          </a:p>
          <a:p>
            <a:pPr lvl="2"/>
            <a:r>
              <a:rPr lang="en-GB" dirty="0" smtClean="0"/>
              <a:t>Observer issues, Driving problems</a:t>
            </a:r>
          </a:p>
          <a:p>
            <a:pPr lvl="1"/>
            <a:r>
              <a:rPr lang="en-GB" dirty="0" smtClean="0"/>
              <a:t>Peter Munro (Chairman)</a:t>
            </a:r>
          </a:p>
          <a:p>
            <a:pPr lvl="2"/>
            <a:r>
              <a:rPr lang="en-GB" dirty="0" smtClean="0"/>
              <a:t>07814 305 291</a:t>
            </a:r>
          </a:p>
        </p:txBody>
      </p:sp>
    </p:spTree>
    <p:extLst>
      <p:ext uri="{BB962C8B-B14F-4D97-AF65-F5344CB8AC3E}">
        <p14:creationId xmlns:p14="http://schemas.microsoft.com/office/powerpoint/2010/main" xmlns="" val="16037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497"/>
            <a:ext cx="8229600" cy="600140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How it works</a:t>
            </a:r>
          </a:p>
          <a:p>
            <a:pPr lvl="1"/>
            <a:r>
              <a:rPr lang="en-GB" dirty="0" smtClean="0"/>
              <a:t>What if you cannot make an assigned drive?</a:t>
            </a:r>
          </a:p>
          <a:p>
            <a:pPr lvl="2"/>
            <a:r>
              <a:rPr lang="en-GB" dirty="0" smtClean="0"/>
              <a:t>Basically you miss the drive</a:t>
            </a:r>
          </a:p>
          <a:p>
            <a:pPr lvl="1"/>
            <a:r>
              <a:rPr lang="en-GB" dirty="0" smtClean="0"/>
              <a:t>Booklets and tick-sheet – always bring it</a:t>
            </a:r>
          </a:p>
          <a:p>
            <a:pPr lvl="1"/>
            <a:r>
              <a:rPr lang="en-GB" dirty="0" smtClean="0"/>
              <a:t>Implement it when driving on your own!</a:t>
            </a:r>
          </a:p>
          <a:p>
            <a:pPr lvl="1"/>
            <a:r>
              <a:rPr lang="en-GB" dirty="0" smtClean="0"/>
              <a:t>We cannot teach you everything in six drives</a:t>
            </a:r>
          </a:p>
          <a:p>
            <a:pPr lvl="2"/>
            <a:r>
              <a:rPr lang="en-GB" dirty="0" smtClean="0"/>
              <a:t>Practice is essential</a:t>
            </a:r>
          </a:p>
          <a:p>
            <a:r>
              <a:rPr lang="en-GB" dirty="0" smtClean="0"/>
              <a:t>What we and the examiners look at</a:t>
            </a:r>
          </a:p>
          <a:p>
            <a:pPr lvl="1"/>
            <a:r>
              <a:rPr lang="en-GB" dirty="0" smtClean="0"/>
              <a:t>13 Things (see booklet)</a:t>
            </a:r>
          </a:p>
          <a:p>
            <a:pPr lvl="1"/>
            <a:r>
              <a:rPr lang="en-GB" dirty="0" smtClean="0"/>
              <a:t>But!</a:t>
            </a:r>
          </a:p>
          <a:p>
            <a:r>
              <a:rPr lang="en-GB" dirty="0" smtClean="0"/>
              <a:t>Books</a:t>
            </a:r>
          </a:p>
          <a:p>
            <a:pPr lvl="1"/>
            <a:r>
              <a:rPr lang="en-GB" dirty="0" smtClean="0"/>
              <a:t>Manual, Highway Code, </a:t>
            </a:r>
            <a:r>
              <a:rPr lang="en-GB" dirty="0" err="1" smtClean="0"/>
              <a:t>Roadcraft</a:t>
            </a:r>
            <a:r>
              <a:rPr lang="en-GB" dirty="0" smtClean="0"/>
              <a:t>, Traffic 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7980" y="168494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22" y="136963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51586" y="517109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£3.74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15807" y="48557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£2.05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24303" y="462455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£10.23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40524" y="6211614"/>
            <a:ext cx="394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Prices on Amazon.co.uk as at 9 Jan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497"/>
            <a:ext cx="8229600" cy="6001405"/>
          </a:xfrm>
        </p:spPr>
        <p:txBody>
          <a:bodyPr>
            <a:normAutofit/>
          </a:bodyPr>
          <a:lstStyle/>
          <a:p>
            <a:r>
              <a:rPr lang="en-GB" dirty="0" smtClean="0"/>
              <a:t>Risk assessment</a:t>
            </a:r>
          </a:p>
          <a:p>
            <a:pPr lvl="1"/>
            <a:r>
              <a:rPr lang="en-GB" dirty="0" smtClean="0"/>
              <a:t>Car condition/legality</a:t>
            </a:r>
          </a:p>
          <a:p>
            <a:pPr lvl="1"/>
            <a:r>
              <a:rPr lang="en-GB" dirty="0" smtClean="0"/>
              <a:t>Phones</a:t>
            </a:r>
          </a:p>
          <a:p>
            <a:r>
              <a:rPr lang="en-GB" dirty="0" smtClean="0"/>
              <a:t>On that sort of subject</a:t>
            </a:r>
          </a:p>
          <a:p>
            <a:pPr lvl="1"/>
            <a:r>
              <a:rPr lang="en-GB" dirty="0" smtClean="0"/>
              <a:t>Automatics</a:t>
            </a:r>
          </a:p>
          <a:p>
            <a:pPr lvl="1"/>
            <a:r>
              <a:rPr lang="en-GB" dirty="0" smtClean="0"/>
              <a:t>Cruise Control and other aids</a:t>
            </a:r>
          </a:p>
          <a:p>
            <a:pPr lvl="1"/>
            <a:r>
              <a:rPr lang="en-GB" dirty="0" smtClean="0"/>
              <a:t>Sat </a:t>
            </a:r>
            <a:r>
              <a:rPr lang="en-GB" dirty="0" err="1" smtClean="0"/>
              <a:t>Nav</a:t>
            </a:r>
            <a:endParaRPr lang="en-GB" dirty="0" smtClean="0"/>
          </a:p>
          <a:p>
            <a:r>
              <a:rPr lang="en-GB" dirty="0" smtClean="0"/>
              <a:t>After the test</a:t>
            </a:r>
          </a:p>
          <a:p>
            <a:pPr lvl="1"/>
            <a:r>
              <a:rPr lang="en-GB" dirty="0" smtClean="0"/>
              <a:t>Be an Observer</a:t>
            </a:r>
          </a:p>
          <a:p>
            <a:pPr lvl="1"/>
            <a:r>
              <a:rPr lang="en-GB" dirty="0" smtClean="0"/>
              <a:t>Be involved with the Group</a:t>
            </a:r>
          </a:p>
          <a:p>
            <a:pPr lvl="1"/>
            <a:r>
              <a:rPr lang="en-GB" dirty="0" smtClean="0"/>
              <a:t>IAM Masters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497"/>
            <a:ext cx="8229600" cy="6001405"/>
          </a:xfrm>
        </p:spPr>
        <p:txBody>
          <a:bodyPr>
            <a:normAutofit/>
          </a:bodyPr>
          <a:lstStyle/>
          <a:p>
            <a:r>
              <a:rPr lang="en-GB" dirty="0" smtClean="0"/>
              <a:t>Finally</a:t>
            </a:r>
          </a:p>
          <a:p>
            <a:pPr lvl="1"/>
            <a:r>
              <a:rPr lang="en-GB" dirty="0" smtClean="0"/>
              <a:t>It is not meant to be hard</a:t>
            </a:r>
          </a:p>
          <a:p>
            <a:pPr lvl="2"/>
            <a:r>
              <a:rPr lang="en-GB" dirty="0" smtClean="0"/>
              <a:t>Nearly everyone from our group passes the test</a:t>
            </a:r>
          </a:p>
          <a:p>
            <a:pPr lvl="1"/>
            <a:r>
              <a:rPr lang="en-GB" dirty="0" smtClean="0"/>
              <a:t>It is not meant to be easy</a:t>
            </a:r>
          </a:p>
          <a:p>
            <a:pPr lvl="2"/>
            <a:r>
              <a:rPr lang="en-GB" dirty="0" smtClean="0"/>
              <a:t>You will have to work</a:t>
            </a:r>
          </a:p>
          <a:p>
            <a:pPr lvl="2"/>
            <a:r>
              <a:rPr lang="en-GB" dirty="0" smtClean="0"/>
              <a:t>You will have </a:t>
            </a:r>
            <a:r>
              <a:rPr lang="en-GB" smtClean="0"/>
              <a:t>to practice </a:t>
            </a:r>
            <a:r>
              <a:rPr lang="en-GB" dirty="0" smtClean="0"/>
              <a:t>on your own</a:t>
            </a:r>
          </a:p>
          <a:p>
            <a:pPr lvl="1"/>
            <a:r>
              <a:rPr lang="en-GB" dirty="0" smtClean="0"/>
              <a:t>But not everyone gets that far</a:t>
            </a:r>
          </a:p>
          <a:p>
            <a:pPr lvl="2"/>
            <a:r>
              <a:rPr lang="en-GB" dirty="0" smtClean="0"/>
              <a:t>Do not like their driving being assessed</a:t>
            </a:r>
          </a:p>
          <a:p>
            <a:pPr lvl="2"/>
            <a:r>
              <a:rPr lang="en-GB" dirty="0" smtClean="0"/>
              <a:t>Do not like pernickety detail</a:t>
            </a:r>
          </a:p>
          <a:p>
            <a:pPr lvl="2"/>
            <a:r>
              <a:rPr lang="en-GB" dirty="0" smtClean="0"/>
              <a:t>Do not like driving</a:t>
            </a:r>
          </a:p>
          <a:p>
            <a:pPr lvl="1"/>
            <a:r>
              <a:rPr lang="en-GB" dirty="0" smtClean="0"/>
              <a:t>Remember that it will be a different Observer next week who will do things differently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Introduction to Advanced Driving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G_2026"/>
          <p:cNvPicPr>
            <a:picLocks noChangeAspect="1" noChangeArrowheads="1"/>
          </p:cNvPicPr>
          <p:nvPr/>
        </p:nvPicPr>
        <p:blipFill>
          <a:blip r:embed="rId2" cstate="print">
            <a:lum bright="26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5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2286000"/>
            <a:ext cx="6705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Why is that when I drive this it will (probably) be Advanced, but when my 17 year old nephew drives it </a:t>
            </a:r>
            <a:r>
              <a:rPr lang="en-GB" sz="2400" dirty="0" err="1" smtClean="0"/>
              <a:t>it</a:t>
            </a:r>
            <a:r>
              <a:rPr lang="en-GB" sz="2400" dirty="0" smtClean="0"/>
              <a:t> probably isn’t?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609600"/>
            <a:ext cx="6705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is Advanced Driving?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4724400"/>
            <a:ext cx="6705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criteria does the examiner use to decide?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Advanced Driving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is it?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524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Advanced Driving = “The System of Car Control” = The System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981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Who says?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2438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Driving Standards Agency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895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Who can teach it?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3352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IAM, </a:t>
            </a:r>
            <a:r>
              <a:rPr lang="en-GB" sz="2400" dirty="0" err="1" smtClean="0"/>
              <a:t>RoSPA</a:t>
            </a:r>
            <a:r>
              <a:rPr lang="en-GB" sz="2400" dirty="0" smtClean="0"/>
              <a:t> (</a:t>
            </a:r>
            <a:r>
              <a:rPr lang="en-GB" sz="2400" dirty="0" err="1" smtClean="0"/>
              <a:t>RoADAR</a:t>
            </a:r>
            <a:r>
              <a:rPr lang="en-GB" sz="2400" dirty="0" smtClean="0"/>
              <a:t>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810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Who invented it?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4267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British Police in 1950s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47199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will the examiner look for?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51771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Evidence of The System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72000" y="2590800"/>
            <a:ext cx="4343400" cy="1552039"/>
            <a:chOff x="4572000" y="3200400"/>
            <a:chExt cx="4343400" cy="1552039"/>
          </a:xfrm>
        </p:grpSpPr>
        <p:sp>
          <p:nvSpPr>
            <p:cNvPr id="15" name="Curved Left Arrow 14"/>
            <p:cNvSpPr/>
            <p:nvPr/>
          </p:nvSpPr>
          <p:spPr>
            <a:xfrm>
              <a:off x="4572000" y="3200400"/>
              <a:ext cx="731520" cy="129235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62600" y="3429000"/>
              <a:ext cx="3352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They test us to make sure that we teach you the right things – they test you to make sure you can do it.</a:t>
              </a:r>
              <a:endParaRPr lang="en-US" sz="2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9600" y="59391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With my certificate, can I now...?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6396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No!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90600" y="5562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Safe, Legal, Skilful, Progressive, Know-my-own-car...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1219200"/>
            <a:ext cx="8153400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1934 the accident rate for London's Police drivers was 1 in every 8000 miles...</a:t>
            </a:r>
          </a:p>
          <a:p>
            <a:endParaRPr lang="en-US" dirty="0" smtClean="0"/>
          </a:p>
          <a:p>
            <a:r>
              <a:rPr lang="en-US" dirty="0" smtClean="0"/>
              <a:t>The 'Advanced' </a:t>
            </a:r>
            <a:r>
              <a:rPr lang="en-US" smtClean="0"/>
              <a:t>course …‘</a:t>
            </a:r>
            <a:r>
              <a:rPr lang="en-US" dirty="0" smtClean="0"/>
              <a:t>Applying basic driving skills to the Police need for maintaining rapid progress in all traffic conditions with the driver always in complete control.‘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After just four years the accident rate had reduced to 1 in 22000 miles. </a:t>
            </a:r>
          </a:p>
          <a:p>
            <a:endParaRPr lang="en-US" dirty="0" smtClean="0"/>
          </a:p>
          <a:p>
            <a:r>
              <a:rPr lang="en-US" dirty="0" smtClean="0"/>
              <a:t>1954	'The Hendon Technique of Driving' published</a:t>
            </a:r>
          </a:p>
          <a:p>
            <a:pPr marL="342900" indent="-342900">
              <a:buAutoNum type="arabicPlain" startAt="1955"/>
            </a:pPr>
            <a:r>
              <a:rPr lang="en-US" dirty="0" smtClean="0"/>
              <a:t>... renamed '</a:t>
            </a:r>
            <a:r>
              <a:rPr lang="en-US" dirty="0" err="1" smtClean="0"/>
              <a:t>Roadcraft</a:t>
            </a:r>
            <a:r>
              <a:rPr lang="en-US" dirty="0" smtClean="0"/>
              <a:t>‘</a:t>
            </a:r>
          </a:p>
          <a:p>
            <a:pPr marL="342900" indent="-342900">
              <a:buAutoNum type="arabicPlain" startAt="1955"/>
            </a:pPr>
            <a:endParaRPr lang="en-GB" dirty="0" smtClean="0"/>
          </a:p>
          <a:p>
            <a:pPr marL="342900" indent="-342900">
              <a:buAutoNum type="arabicPlain" startAt="1955"/>
            </a:pPr>
            <a:endParaRPr lang="en-GB" dirty="0" smtClean="0"/>
          </a:p>
          <a:p>
            <a:pPr marL="342900" indent="-342900">
              <a:buAutoNum type="arabicPlain" startAt="1955"/>
            </a:pPr>
            <a:endParaRPr lang="en-US" dirty="0" smtClean="0"/>
          </a:p>
        </p:txBody>
      </p:sp>
      <p:grpSp>
        <p:nvGrpSpPr>
          <p:cNvPr id="27" name="Group 26"/>
          <p:cNvGrpSpPr/>
          <p:nvPr/>
        </p:nvGrpSpPr>
        <p:grpSpPr>
          <a:xfrm>
            <a:off x="336332" y="1466193"/>
            <a:ext cx="8644760" cy="4256689"/>
            <a:chOff x="336332" y="1466193"/>
            <a:chExt cx="8644760" cy="4256689"/>
          </a:xfrm>
        </p:grpSpPr>
        <p:sp>
          <p:nvSpPr>
            <p:cNvPr id="22" name="Rectangular Callout 21"/>
            <p:cNvSpPr/>
            <p:nvPr/>
          </p:nvSpPr>
          <p:spPr>
            <a:xfrm>
              <a:off x="336332" y="3026978"/>
              <a:ext cx="2375338" cy="1008993"/>
            </a:xfrm>
            <a:prstGeom prst="wedgeRectCallout">
              <a:avLst>
                <a:gd name="adj1" fmla="val -9772"/>
                <a:gd name="adj2" fmla="val 208334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Get to the end of the road without worrying the examiner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2969175" y="1466193"/>
              <a:ext cx="2375338" cy="1008993"/>
            </a:xfrm>
            <a:prstGeom prst="wedgeRectCallout">
              <a:avLst>
                <a:gd name="adj1" fmla="val -86321"/>
                <a:gd name="adj2" fmla="val 36041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Without breaking the law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3888830" y="2869324"/>
              <a:ext cx="2375338" cy="1008993"/>
            </a:xfrm>
            <a:prstGeom prst="wedgeRectCallout">
              <a:avLst>
                <a:gd name="adj1" fmla="val -100038"/>
                <a:gd name="adj2" fmla="val 22187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Smoothly and tidily. No jerks, nodding heads or unexpectedness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ular Callout 24"/>
            <p:cNvSpPr/>
            <p:nvPr/>
          </p:nvSpPr>
          <p:spPr>
            <a:xfrm>
              <a:off x="6458609" y="3379075"/>
              <a:ext cx="2375338" cy="1008993"/>
            </a:xfrm>
            <a:prstGeom prst="wedgeRectCallout">
              <a:avLst>
                <a:gd name="adj1" fmla="val -160215"/>
                <a:gd name="adj2" fmla="val 1697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At the maximum safe speed for the road at this time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ular Callout 25"/>
            <p:cNvSpPr/>
            <p:nvPr/>
          </p:nvSpPr>
          <p:spPr>
            <a:xfrm>
              <a:off x="6605754" y="4713889"/>
              <a:ext cx="2375338" cy="1008993"/>
            </a:xfrm>
            <a:prstGeom prst="wedgeRectCallout">
              <a:avLst>
                <a:gd name="adj1" fmla="val -89419"/>
                <a:gd name="adj2" fmla="val 3958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Can you use the aircon? Do you use Cruise Control when appropriate?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1" grpId="0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System - IPSGA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Information</a:t>
            </a:r>
          </a:p>
          <a:p>
            <a:pPr lvl="1"/>
            <a:r>
              <a:rPr lang="en-GB" dirty="0" smtClean="0"/>
              <a:t>What do you know about what is going to happen</a:t>
            </a:r>
          </a:p>
          <a:p>
            <a:r>
              <a:rPr lang="en-GB" dirty="0" smtClean="0"/>
              <a:t>Position</a:t>
            </a:r>
          </a:p>
          <a:p>
            <a:pPr lvl="1"/>
            <a:r>
              <a:rPr lang="en-GB" dirty="0" smtClean="0"/>
              <a:t>Where on the road</a:t>
            </a:r>
          </a:p>
          <a:p>
            <a:r>
              <a:rPr lang="en-GB" dirty="0" smtClean="0"/>
              <a:t>Speed</a:t>
            </a:r>
          </a:p>
          <a:p>
            <a:r>
              <a:rPr lang="en-GB" dirty="0" smtClean="0"/>
              <a:t>Gear </a:t>
            </a:r>
          </a:p>
          <a:p>
            <a:pPr lvl="1"/>
            <a:r>
              <a:rPr lang="en-GB" dirty="0" smtClean="0"/>
              <a:t>The right gear, given what is going to happen</a:t>
            </a:r>
          </a:p>
          <a:p>
            <a:r>
              <a:rPr lang="en-GB" dirty="0" smtClean="0"/>
              <a:t>Acceleration</a:t>
            </a:r>
            <a:endParaRPr lang="en-US" dirty="0"/>
          </a:p>
        </p:txBody>
      </p:sp>
      <p:sp>
        <p:nvSpPr>
          <p:cNvPr id="4" name="Curved Left Arrow 3"/>
          <p:cNvSpPr/>
          <p:nvPr/>
        </p:nvSpPr>
        <p:spPr>
          <a:xfrm>
            <a:off x="3200400" y="4724400"/>
            <a:ext cx="731520" cy="12923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 flipV="1">
            <a:off x="2438400" y="3886200"/>
            <a:ext cx="731520" cy="990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209800"/>
            <a:ext cx="7989816" cy="255454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/>
              <a:t>You can read all about this in your book</a:t>
            </a:r>
          </a:p>
          <a:p>
            <a:endParaRPr lang="en-GB" sz="3200" dirty="0"/>
          </a:p>
          <a:p>
            <a:r>
              <a:rPr lang="en-GB" sz="3200" dirty="0" smtClean="0"/>
              <a:t>You need to know this – the examiner may ask</a:t>
            </a:r>
          </a:p>
          <a:p>
            <a:endParaRPr lang="en-GB" sz="3200" dirty="0"/>
          </a:p>
          <a:p>
            <a:r>
              <a:rPr lang="en-GB" sz="3200" dirty="0" smtClean="0"/>
              <a:t>But how do you apply it?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5473005"/>
            <a:ext cx="3048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But isn’t that what my 17 year old nephew does?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Applying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Everyone has their own way of doing it</a:t>
            </a:r>
          </a:p>
          <a:p>
            <a:r>
              <a:rPr lang="en-GB" dirty="0" smtClean="0"/>
              <a:t>What follows is one way</a:t>
            </a:r>
          </a:p>
          <a:p>
            <a:r>
              <a:rPr lang="en-GB" dirty="0" smtClean="0"/>
              <a:t>This is not more right or more wrong than any other way</a:t>
            </a:r>
          </a:p>
          <a:p>
            <a:r>
              <a:rPr lang="en-GB" dirty="0" smtClean="0"/>
              <a:t>You may well find your own 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1127233"/>
            <a:ext cx="8372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8393" y="0"/>
            <a:ext cx="2723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Evening meetings</a:t>
            </a:r>
          </a:p>
          <a:p>
            <a:r>
              <a:rPr lang="en-US" dirty="0" err="1" smtClean="0"/>
              <a:t>A.W.Lymn</a:t>
            </a:r>
            <a:r>
              <a:rPr lang="en-US" dirty="0" smtClean="0"/>
              <a:t> (Funeral Service)</a:t>
            </a:r>
            <a:br>
              <a:rPr lang="en-US" dirty="0" smtClean="0"/>
            </a:br>
            <a:r>
              <a:rPr lang="en-US" dirty="0" smtClean="0"/>
              <a:t>0115 950 5875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25938" y="0"/>
            <a:ext cx="20602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Robin Hood House,</a:t>
            </a:r>
            <a:br>
              <a:rPr lang="en-US" dirty="0" smtClean="0"/>
            </a:br>
            <a:r>
              <a:rPr lang="en-US" dirty="0" smtClean="0"/>
              <a:t>Robin Hood Street, </a:t>
            </a:r>
            <a:br>
              <a:rPr lang="en-US" dirty="0" smtClean="0"/>
            </a:br>
            <a:r>
              <a:rPr lang="en-US" dirty="0" smtClean="0"/>
              <a:t>Nottingham,</a:t>
            </a:r>
            <a:br>
              <a:rPr lang="en-US" dirty="0" smtClean="0"/>
            </a:br>
            <a:r>
              <a:rPr lang="en-US" dirty="0" smtClean="0"/>
              <a:t>NG3 1GF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38041" y="0"/>
            <a:ext cx="29874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you are in trouble</a:t>
            </a:r>
          </a:p>
          <a:p>
            <a:r>
              <a:rPr lang="en-GB" dirty="0" smtClean="0"/>
              <a:t>David Crooks: 07855 897 745</a:t>
            </a:r>
          </a:p>
          <a:p>
            <a:r>
              <a:rPr lang="en-GB" dirty="0" smtClean="0"/>
              <a:t>Peter Munro: 07814 305 291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780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Information    Position    Speed    Gear    Acceleration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838200" y="2514600"/>
            <a:ext cx="1219200" cy="1588"/>
          </a:xfrm>
          <a:prstGeom prst="straightConnector1">
            <a:avLst/>
          </a:prstGeom>
          <a:ln w="984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ular Callout 6"/>
          <p:cNvSpPr/>
          <p:nvPr/>
        </p:nvSpPr>
        <p:spPr>
          <a:xfrm>
            <a:off x="3200400" y="2667000"/>
            <a:ext cx="3810000" cy="1905000"/>
          </a:xfrm>
          <a:prstGeom prst="wedgeRectCallout">
            <a:avLst>
              <a:gd name="adj1" fmla="val -89523"/>
              <a:gd name="adj2" fmla="val -770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chemeClr val="tx1"/>
                </a:solidFill>
              </a:rPr>
              <a:t>Everything you know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Sight, Sound, Feel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Anticipation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Sixth Sense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200400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Decision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09600" y="3733800"/>
            <a:ext cx="1714500" cy="2933700"/>
            <a:chOff x="609600" y="3733800"/>
            <a:chExt cx="1714500" cy="2933700"/>
          </a:xfrm>
        </p:grpSpPr>
        <p:cxnSp>
          <p:nvCxnSpPr>
            <p:cNvPr id="9" name="Straight Arrow Connector 8"/>
            <p:cNvCxnSpPr/>
            <p:nvPr/>
          </p:nvCxnSpPr>
          <p:spPr>
            <a:xfrm rot="5400000">
              <a:off x="837406" y="4342606"/>
              <a:ext cx="1219200" cy="1588"/>
            </a:xfrm>
            <a:prstGeom prst="straightConnector1">
              <a:avLst/>
            </a:prstGeom>
            <a:ln w="984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66" name="Picture 2" descr="http://www.dreamstime.com/waste-bin-sign-thumb220416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4953000"/>
              <a:ext cx="1714500" cy="1714500"/>
            </a:xfrm>
            <a:prstGeom prst="rect">
              <a:avLst/>
            </a:prstGeom>
            <a:noFill/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2362200" y="3505200"/>
            <a:ext cx="1219200" cy="1588"/>
          </a:xfrm>
          <a:prstGeom prst="straightConnector1">
            <a:avLst/>
          </a:prstGeom>
          <a:ln w="984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ular Callout 11"/>
          <p:cNvSpPr/>
          <p:nvPr/>
        </p:nvSpPr>
        <p:spPr>
          <a:xfrm>
            <a:off x="3352800" y="2819400"/>
            <a:ext cx="3810000" cy="1905000"/>
          </a:xfrm>
          <a:prstGeom prst="wedgeRectCallout">
            <a:avLst>
              <a:gd name="adj1" fmla="val -92006"/>
              <a:gd name="adj2" fmla="val 183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chemeClr val="tx1"/>
                </a:solidFill>
              </a:rPr>
              <a:t>That grass needs cutting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The shop has been painted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There is a pedestrian?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4191000" y="4343400"/>
            <a:ext cx="3810000" cy="1905000"/>
          </a:xfrm>
          <a:prstGeom prst="wedgeRectCallout">
            <a:avLst>
              <a:gd name="adj1" fmla="val -86765"/>
              <a:gd name="adj2" fmla="val -859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chemeClr val="tx1"/>
                </a:solidFill>
              </a:rPr>
              <a:t>Generally: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Anything that could or will make you change speed or direction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3505200" y="2133600"/>
            <a:ext cx="3962400" cy="2743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The Driving Plan</a:t>
            </a:r>
            <a:endParaRPr lang="en-US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895600" y="1828800"/>
            <a:ext cx="6096000" cy="3276600"/>
            <a:chOff x="2895600" y="1828800"/>
            <a:chExt cx="6096000" cy="3276600"/>
          </a:xfrm>
        </p:grpSpPr>
        <p:sp>
          <p:nvSpPr>
            <p:cNvPr id="16" name="Rectangular Callout 15"/>
            <p:cNvSpPr/>
            <p:nvPr/>
          </p:nvSpPr>
          <p:spPr>
            <a:xfrm>
              <a:off x="2895600" y="4419600"/>
              <a:ext cx="1905000" cy="685800"/>
            </a:xfrm>
            <a:prstGeom prst="wedgeRectCallout">
              <a:avLst>
                <a:gd name="adj1" fmla="val -64696"/>
                <a:gd name="adj2" fmla="val -16101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dirty="0" smtClean="0">
                  <a:solidFill>
                    <a:schemeClr val="tx1"/>
                  </a:solidFill>
                </a:rPr>
                <a:t>What I know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0800000">
              <a:off x="3352800" y="1828800"/>
              <a:ext cx="914400" cy="685800"/>
            </a:xfrm>
            <a:prstGeom prst="straightConnector1">
              <a:avLst/>
            </a:prstGeom>
            <a:ln w="984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V="1">
              <a:off x="4381500" y="2019300"/>
              <a:ext cx="609600" cy="228600"/>
            </a:xfrm>
            <a:prstGeom prst="straightConnector1">
              <a:avLst/>
            </a:prstGeom>
            <a:ln w="984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5295900" y="2019300"/>
              <a:ext cx="533400" cy="304800"/>
            </a:xfrm>
            <a:prstGeom prst="straightConnector1">
              <a:avLst/>
            </a:prstGeom>
            <a:ln w="984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6324600" y="1828800"/>
              <a:ext cx="685800" cy="609600"/>
            </a:xfrm>
            <a:prstGeom prst="straightConnector1">
              <a:avLst/>
            </a:prstGeom>
            <a:ln w="984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ular Callout 26"/>
            <p:cNvSpPr/>
            <p:nvPr/>
          </p:nvSpPr>
          <p:spPr>
            <a:xfrm>
              <a:off x="7086600" y="1981200"/>
              <a:ext cx="1905000" cy="1066800"/>
            </a:xfrm>
            <a:prstGeom prst="wedgeRectCallout">
              <a:avLst>
                <a:gd name="adj1" fmla="val -112144"/>
                <a:gd name="adj2" fmla="val -5187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dirty="0" smtClean="0">
                  <a:solidFill>
                    <a:schemeClr val="tx1"/>
                  </a:solidFill>
                </a:rPr>
                <a:t>What I am going to do about it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895600" y="5791200"/>
            <a:ext cx="5638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Driving Plan is The System – if you have one you are probably being systematic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2133600" y="1828800"/>
            <a:ext cx="1295400" cy="762000"/>
          </a:xfrm>
          <a:prstGeom prst="straightConnector1">
            <a:avLst/>
          </a:prstGeom>
          <a:ln w="920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12" grpId="0" animBg="1"/>
      <p:bldP spid="12" grpId="1" animBg="1"/>
      <p:bldP spid="13" grpId="0" animBg="1"/>
      <p:bldP spid="13" grpId="1" animBg="1"/>
      <p:bldP spid="15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indowsClipboard.jpg Windows Clipboard image by epiac1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52500"/>
            <a:ext cx="3733800" cy="5600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Driving Plan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1600200"/>
            <a:ext cx="8686800" cy="4495800"/>
            <a:chOff x="304800" y="1600200"/>
            <a:chExt cx="8686800" cy="4495800"/>
          </a:xfrm>
        </p:grpSpPr>
        <p:sp>
          <p:nvSpPr>
            <p:cNvPr id="6" name="Rectangular Callout 5"/>
            <p:cNvSpPr/>
            <p:nvPr/>
          </p:nvSpPr>
          <p:spPr>
            <a:xfrm>
              <a:off x="6629400" y="1600200"/>
              <a:ext cx="2362200" cy="1905000"/>
            </a:xfrm>
            <a:prstGeom prst="wedgeRectCallout">
              <a:avLst>
                <a:gd name="adj1" fmla="val -149251"/>
                <a:gd name="adj2" fmla="val 6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Things that are happening soon, or things that are important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ular Callout 6"/>
            <p:cNvSpPr/>
            <p:nvPr/>
          </p:nvSpPr>
          <p:spPr>
            <a:xfrm>
              <a:off x="304800" y="4191000"/>
              <a:ext cx="2362200" cy="1905000"/>
            </a:xfrm>
            <a:prstGeom prst="wedgeRectCallout">
              <a:avLst>
                <a:gd name="adj1" fmla="val 134013"/>
                <a:gd name="adj2" fmla="val 988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Things that are some way off, or things that are not important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71800" y="2362200"/>
            <a:ext cx="327160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Passing a bus stop</a:t>
            </a:r>
          </a:p>
          <a:p>
            <a:r>
              <a:rPr lang="en-GB" dirty="0" smtClean="0"/>
              <a:t>A side road to the left</a:t>
            </a:r>
          </a:p>
          <a:p>
            <a:r>
              <a:rPr lang="en-GB" dirty="0" smtClean="0"/>
              <a:t>A loose dog without lead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Another side road</a:t>
            </a:r>
          </a:p>
          <a:p>
            <a:r>
              <a:rPr lang="en-GB" dirty="0" smtClean="0"/>
              <a:t>Pedestrian just come out of shop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Roundabout in 400 yards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1000" y="1143000"/>
            <a:ext cx="8458200" cy="4800600"/>
            <a:chOff x="381000" y="1143000"/>
            <a:chExt cx="8458200" cy="4800600"/>
          </a:xfrm>
        </p:grpSpPr>
        <p:sp>
          <p:nvSpPr>
            <p:cNvPr id="10" name="Rectangular Callout 9"/>
            <p:cNvSpPr/>
            <p:nvPr/>
          </p:nvSpPr>
          <p:spPr>
            <a:xfrm>
              <a:off x="381000" y="1143000"/>
              <a:ext cx="2133600" cy="1524000"/>
            </a:xfrm>
            <a:prstGeom prst="wedgeRectCallout">
              <a:avLst>
                <a:gd name="adj1" fmla="val 80152"/>
                <a:gd name="adj2" fmla="val 3284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Things are removed when they are no longer relevant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6019800" y="2133600"/>
              <a:ext cx="762000" cy="3657600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ular Callout 11"/>
            <p:cNvSpPr/>
            <p:nvPr/>
          </p:nvSpPr>
          <p:spPr>
            <a:xfrm>
              <a:off x="6705600" y="4419600"/>
              <a:ext cx="2133600" cy="1524000"/>
            </a:xfrm>
            <a:prstGeom prst="wedgeRectCallout">
              <a:avLst>
                <a:gd name="adj1" fmla="val -51868"/>
                <a:gd name="adj2" fmla="val -10025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So things move upwards as we go along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ular Callout 13"/>
          <p:cNvSpPr/>
          <p:nvPr/>
        </p:nvSpPr>
        <p:spPr>
          <a:xfrm>
            <a:off x="152400" y="914400"/>
            <a:ext cx="2362200" cy="1447800"/>
          </a:xfrm>
          <a:prstGeom prst="wedgeRectCallout">
            <a:avLst>
              <a:gd name="adj1" fmla="val 69282"/>
              <a:gd name="adj2" fmla="val 646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And we insert new things as we discover them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200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will go straight-on at the </a:t>
            </a:r>
            <a:r>
              <a:rPr lang="en-GB" dirty="0" err="1" smtClean="0"/>
              <a:t>rb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3505200"/>
            <a:ext cx="421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pedestrian is walking towards the road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124200"/>
            <a:ext cx="360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Someone getting into the parked car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505200" y="685800"/>
            <a:ext cx="5334000" cy="6019800"/>
            <a:chOff x="3505200" y="685800"/>
            <a:chExt cx="5334000" cy="6019800"/>
          </a:xfrm>
        </p:grpSpPr>
        <p:sp>
          <p:nvSpPr>
            <p:cNvPr id="19" name="Rectangular Callout 18"/>
            <p:cNvSpPr/>
            <p:nvPr/>
          </p:nvSpPr>
          <p:spPr>
            <a:xfrm>
              <a:off x="6248400" y="685800"/>
              <a:ext cx="2286000" cy="1066800"/>
            </a:xfrm>
            <a:prstGeom prst="wedgeRectCallout">
              <a:avLst>
                <a:gd name="adj1" fmla="val -111999"/>
                <a:gd name="adj2" fmla="val 1268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Maybe people, maybe a bus,</a:t>
              </a:r>
            </a:p>
            <a:p>
              <a:pPr algn="ctr"/>
              <a:r>
                <a:rPr lang="en-GB" dirty="0" smtClean="0"/>
                <a:t>If not, it should be binned</a:t>
              </a:r>
              <a:endParaRPr lang="en-US" dirty="0"/>
            </a:p>
          </p:txBody>
        </p:sp>
        <p:sp>
          <p:nvSpPr>
            <p:cNvPr id="20" name="Rectangular Callout 19"/>
            <p:cNvSpPr/>
            <p:nvPr/>
          </p:nvSpPr>
          <p:spPr>
            <a:xfrm>
              <a:off x="6400800" y="2133600"/>
              <a:ext cx="2286000" cy="1066800"/>
            </a:xfrm>
            <a:prstGeom prst="wedgeRectCallout">
              <a:avLst>
                <a:gd name="adj1" fmla="val -106022"/>
                <a:gd name="adj2" fmla="val 115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Something may come out and cause you to slow/swerve</a:t>
              </a:r>
              <a:endParaRPr lang="en-US" dirty="0"/>
            </a:p>
          </p:txBody>
        </p:sp>
        <p:sp>
          <p:nvSpPr>
            <p:cNvPr id="21" name="Rectangular Callout 20"/>
            <p:cNvSpPr/>
            <p:nvPr/>
          </p:nvSpPr>
          <p:spPr>
            <a:xfrm>
              <a:off x="6553200" y="3581400"/>
              <a:ext cx="2286000" cy="1066800"/>
            </a:xfrm>
            <a:prstGeom prst="wedgeRectCallout">
              <a:avLst>
                <a:gd name="adj1" fmla="val -99125"/>
                <a:gd name="adj2" fmla="val -908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May cause you to stop/slow/swerve</a:t>
              </a:r>
              <a:endParaRPr lang="en-US" dirty="0"/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6248400" y="4800600"/>
              <a:ext cx="2286000" cy="1066800"/>
            </a:xfrm>
            <a:prstGeom prst="wedgeRectCallout">
              <a:avLst>
                <a:gd name="adj1" fmla="val -99125"/>
                <a:gd name="adj2" fmla="val -908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May walk into the road</a:t>
              </a:r>
              <a:endParaRPr lang="en-US" dirty="0"/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3505200" y="5638800"/>
              <a:ext cx="2286000" cy="1066800"/>
            </a:xfrm>
            <a:prstGeom prst="wedgeRectCallout">
              <a:avLst>
                <a:gd name="adj1" fmla="val 13059"/>
                <a:gd name="adj2" fmla="val -711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Need to slow/stop/turn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647 L 0.30417 0.3395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72 0.12861 L 0.16128 -0.2044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2869 L 0.25278 0.0286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indowsClipboard.jpg Windows Clipboard image by epiac1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52500"/>
            <a:ext cx="3733800" cy="5600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And we need to think about the output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2362200"/>
            <a:ext cx="327160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Passing a bus stop</a:t>
            </a:r>
          </a:p>
          <a:p>
            <a:r>
              <a:rPr lang="en-GB" dirty="0" smtClean="0"/>
              <a:t>A side road to the left</a:t>
            </a:r>
          </a:p>
          <a:p>
            <a:r>
              <a:rPr lang="en-GB" dirty="0" smtClean="0"/>
              <a:t>A loose dog without lead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Another side road</a:t>
            </a:r>
          </a:p>
          <a:p>
            <a:r>
              <a:rPr lang="en-GB" dirty="0" smtClean="0"/>
              <a:t>Pedestrian just come out of shop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Roundabout in 400 yards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381000" y="1524000"/>
            <a:ext cx="2057400" cy="1371600"/>
          </a:xfrm>
          <a:prstGeom prst="wedgeRectCallout">
            <a:avLst>
              <a:gd name="adj1" fmla="val 77251"/>
              <a:gd name="adj2" fmla="val 2188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I probably already know all about this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81000" y="1828800"/>
            <a:ext cx="2057400" cy="1371600"/>
          </a:xfrm>
          <a:prstGeom prst="wedgeRectCallout">
            <a:avLst>
              <a:gd name="adj1" fmla="val 77251"/>
              <a:gd name="adj2" fmla="val 2188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Keep an eye on it – keep away from it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81000" y="2133600"/>
            <a:ext cx="2057400" cy="1371600"/>
          </a:xfrm>
          <a:prstGeom prst="wedgeRectCallout">
            <a:avLst>
              <a:gd name="adj1" fmla="val 77251"/>
              <a:gd name="adj2" fmla="val 2188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Carefully watch – slow down, change down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81000" y="2971800"/>
            <a:ext cx="2057400" cy="1371600"/>
          </a:xfrm>
          <a:prstGeom prst="wedgeRectCallout">
            <a:avLst>
              <a:gd name="adj1" fmla="val 77251"/>
              <a:gd name="adj2" fmla="val 2188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Keep an eye on it – keep away from it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81000" y="3200400"/>
            <a:ext cx="2057400" cy="1371600"/>
          </a:xfrm>
          <a:prstGeom prst="wedgeRectCallout">
            <a:avLst>
              <a:gd name="adj1" fmla="val 77251"/>
              <a:gd name="adj2" fmla="val 2188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Keep an eye on them – keep away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381000" y="4343400"/>
            <a:ext cx="2057400" cy="1371600"/>
          </a:xfrm>
          <a:prstGeom prst="wedgeRectCallout">
            <a:avLst>
              <a:gd name="adj1" fmla="val 77251"/>
              <a:gd name="adj2" fmla="val 2188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Look for advance info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5400000" flipH="1">
            <a:off x="6781800" y="1752600"/>
            <a:ext cx="10668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5488" y="3505200"/>
            <a:ext cx="29069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Slow down – change down</a:t>
            </a:r>
          </a:p>
          <a:p>
            <a:r>
              <a:rPr lang="en-GB" dirty="0" smtClean="0"/>
              <a:t>Watching dog all the while</a:t>
            </a:r>
          </a:p>
          <a:p>
            <a:r>
              <a:rPr lang="en-GB" dirty="0" smtClean="0"/>
              <a:t>Move out for 1</a:t>
            </a:r>
            <a:r>
              <a:rPr lang="en-GB" baseline="30000" dirty="0" smtClean="0"/>
              <a:t>st</a:t>
            </a:r>
            <a:r>
              <a:rPr lang="en-GB" dirty="0" smtClean="0"/>
              <a:t> road</a:t>
            </a:r>
          </a:p>
          <a:p>
            <a:r>
              <a:rPr lang="en-GB" dirty="0" smtClean="0"/>
              <a:t>Keeping eye on 1</a:t>
            </a:r>
            <a:r>
              <a:rPr lang="en-GB" baseline="30000" dirty="0" smtClean="0"/>
              <a:t>st</a:t>
            </a:r>
            <a:r>
              <a:rPr lang="en-GB" dirty="0" smtClean="0"/>
              <a:t> road</a:t>
            </a:r>
          </a:p>
          <a:p>
            <a:r>
              <a:rPr lang="en-GB" dirty="0" smtClean="0"/>
              <a:t>Maybe stay out for 2</a:t>
            </a:r>
            <a:r>
              <a:rPr lang="en-GB" baseline="30000" dirty="0" smtClean="0"/>
              <a:t>nd</a:t>
            </a:r>
            <a:r>
              <a:rPr lang="en-GB" dirty="0" smtClean="0"/>
              <a:t> road</a:t>
            </a:r>
          </a:p>
          <a:p>
            <a:r>
              <a:rPr lang="en-GB" dirty="0" smtClean="0"/>
              <a:t>Then 2</a:t>
            </a:r>
            <a:r>
              <a:rPr lang="en-GB" baseline="30000" dirty="0" smtClean="0"/>
              <a:t>nd</a:t>
            </a:r>
            <a:r>
              <a:rPr lang="en-GB" dirty="0" smtClean="0"/>
              <a:t> road</a:t>
            </a:r>
          </a:p>
          <a:p>
            <a:r>
              <a:rPr lang="en-GB" dirty="0" smtClean="0"/>
              <a:t>Watching the pedestrian</a:t>
            </a:r>
          </a:p>
          <a:p>
            <a:r>
              <a:rPr lang="en-GB" dirty="0" smtClean="0"/>
              <a:t>May stay out to go right at </a:t>
            </a:r>
            <a:r>
              <a:rPr lang="en-GB" dirty="0" err="1" smtClean="0"/>
              <a:t>rb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73765" y="5969875"/>
            <a:ext cx="16802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This is the PSGA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53200" y="4953000"/>
            <a:ext cx="2438400" cy="304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WindowsClipboard.jpg Windows Clipboard image by epiac1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52500"/>
            <a:ext cx="3733800" cy="5600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output is constantly changing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2362200"/>
            <a:ext cx="327160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Passing a bus stop</a:t>
            </a:r>
          </a:p>
          <a:p>
            <a:r>
              <a:rPr lang="en-GB" dirty="0" smtClean="0"/>
              <a:t>A side road to the left</a:t>
            </a:r>
          </a:p>
          <a:p>
            <a:r>
              <a:rPr lang="en-GB" dirty="0" smtClean="0"/>
              <a:t>A loose dog without lead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Another side road</a:t>
            </a:r>
          </a:p>
          <a:p>
            <a:r>
              <a:rPr lang="en-GB" dirty="0" smtClean="0"/>
              <a:t>Pedestrian just come out of shop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Roundabout in 400 yards</a:t>
            </a:r>
            <a:endParaRPr lang="en-US" dirty="0"/>
          </a:p>
        </p:txBody>
      </p:sp>
      <p:sp>
        <p:nvSpPr>
          <p:cNvPr id="6" name="Bent Arrow 5"/>
          <p:cNvSpPr/>
          <p:nvPr/>
        </p:nvSpPr>
        <p:spPr>
          <a:xfrm rot="5400000" flipH="1">
            <a:off x="6781800" y="1752600"/>
            <a:ext cx="10668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3648" y="3505200"/>
            <a:ext cx="26903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Slow down – change down</a:t>
            </a:r>
          </a:p>
          <a:p>
            <a:r>
              <a:rPr lang="en-GB" dirty="0" smtClean="0"/>
              <a:t>Watching dog all the while</a:t>
            </a:r>
          </a:p>
          <a:p>
            <a:r>
              <a:rPr lang="en-GB" dirty="0" smtClean="0"/>
              <a:t>Keeping eye on 1</a:t>
            </a:r>
            <a:r>
              <a:rPr lang="en-GB" baseline="30000" dirty="0" smtClean="0"/>
              <a:t>st</a:t>
            </a:r>
            <a:r>
              <a:rPr lang="en-GB" dirty="0" smtClean="0"/>
              <a:t> road</a:t>
            </a:r>
          </a:p>
          <a:p>
            <a:r>
              <a:rPr lang="en-GB" dirty="0" smtClean="0"/>
              <a:t>Then 2</a:t>
            </a:r>
            <a:r>
              <a:rPr lang="en-GB" baseline="30000" dirty="0" smtClean="0"/>
              <a:t>nd</a:t>
            </a:r>
            <a:r>
              <a:rPr lang="en-GB" dirty="0" smtClean="0"/>
              <a:t> road</a:t>
            </a:r>
          </a:p>
          <a:p>
            <a:r>
              <a:rPr lang="en-GB" dirty="0" smtClean="0"/>
              <a:t>Watching the pedestrian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124200"/>
            <a:ext cx="360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Someone getting into the parked car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505200"/>
            <a:ext cx="421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pedestrian is walking towards the road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64719" y="2971800"/>
            <a:ext cx="184108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Brake/Stop</a:t>
            </a:r>
          </a:p>
          <a:p>
            <a:r>
              <a:rPr lang="en-GB" dirty="0" smtClean="0"/>
              <a:t>Watch pedestrian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4876800"/>
            <a:ext cx="247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Watching the parked car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85801" y="5791200"/>
            <a:ext cx="8153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trick is to be looking far enough ahead so that you can make changes to your plan smoothly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3581400"/>
            <a:ext cx="4876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difference between Advanced and not-Advanced is the size of your clipboard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12861 L 0.25295 -0.2044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/>
      <p:bldP spid="8" grpId="0"/>
      <p:bldP spid="8" grpId="1"/>
      <p:bldP spid="9" grpId="0"/>
      <p:bldP spid="9" grpId="1"/>
      <p:bldP spid="11" grpId="0" animBg="1"/>
      <p:bldP spid="12" grpId="0"/>
      <p:bldP spid="13" grpId="0" animBg="1"/>
      <p:bldP spid="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4676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You are in system if you have a plan.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981200"/>
            <a:ext cx="6636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How does the examiner know that you have a plan</a:t>
            </a:r>
            <a:r>
              <a:rPr lang="en-GB" sz="2400" dirty="0"/>
              <a:t>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9718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 some extent it is obvious – you have driven for an hour or so and you were always smooth and there were no jerks, no surprises, no incorrect gear choices, and no errors in speed.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953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But it is better to tell him by giving a commentary.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993" y="0"/>
            <a:ext cx="27850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Evening meetings</a:t>
            </a:r>
          </a:p>
          <a:p>
            <a:r>
              <a:rPr lang="en-US" dirty="0" err="1" smtClean="0"/>
              <a:t>A.W.Lymn</a:t>
            </a:r>
            <a:r>
              <a:rPr lang="en-US" dirty="0" smtClean="0"/>
              <a:t> (Funeral Service)</a:t>
            </a:r>
          </a:p>
          <a:p>
            <a:r>
              <a:rPr lang="en-US" dirty="0" smtClean="0"/>
              <a:t>Robin Hood House,</a:t>
            </a:r>
            <a:br>
              <a:rPr lang="en-US" dirty="0" smtClean="0"/>
            </a:br>
            <a:r>
              <a:rPr lang="en-US" dirty="0" smtClean="0"/>
              <a:t>Robin Hood Street, </a:t>
            </a:r>
            <a:br>
              <a:rPr lang="en-US" dirty="0" smtClean="0"/>
            </a:br>
            <a:r>
              <a:rPr lang="en-US" dirty="0" smtClean="0"/>
              <a:t>Nottingham,</a:t>
            </a:r>
            <a:br>
              <a:rPr lang="en-US" dirty="0" smtClean="0"/>
            </a:br>
            <a:r>
              <a:rPr lang="en-US" dirty="0" smtClean="0"/>
              <a:t>NG3 1GF</a:t>
            </a:r>
            <a:br>
              <a:rPr lang="en-US" dirty="0" smtClean="0"/>
            </a:br>
            <a:r>
              <a:rPr lang="en-US" dirty="0" smtClean="0"/>
              <a:t>0115 950 5875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1757363"/>
            <a:ext cx="72294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4214648" y="987973"/>
            <a:ext cx="2017986" cy="483476"/>
          </a:xfrm>
          <a:prstGeom prst="wedgeRectCallout">
            <a:avLst>
              <a:gd name="adj1" fmla="val -125000"/>
              <a:gd name="adj2" fmla="val 3603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Entrance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966138" y="5281448"/>
            <a:ext cx="2017986" cy="483476"/>
          </a:xfrm>
          <a:prstGeom prst="wedgeRectCallout">
            <a:avLst>
              <a:gd name="adj1" fmla="val -119271"/>
              <a:gd name="adj2" fmla="val -2114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Exit – turn left!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100551" y="6074980"/>
            <a:ext cx="2406870" cy="483476"/>
          </a:xfrm>
          <a:prstGeom prst="wedgeRectCallout">
            <a:avLst>
              <a:gd name="adj1" fmla="val -65625"/>
              <a:gd name="adj2" fmla="val -4092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Meet in Training Room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IAM</a:t>
            </a:r>
            <a:br>
              <a:rPr lang="en-GB" dirty="0" smtClean="0"/>
            </a:br>
            <a:r>
              <a:rPr lang="en-GB" dirty="0" smtClean="0"/>
              <a:t>Nottingham Trent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992" y="0"/>
            <a:ext cx="7194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How to get out!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1757363"/>
            <a:ext cx="72294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4214648" y="987973"/>
            <a:ext cx="2017986" cy="483476"/>
          </a:xfrm>
          <a:prstGeom prst="wedgeRectCallout">
            <a:avLst>
              <a:gd name="adj1" fmla="val -125000"/>
              <a:gd name="adj2" fmla="val 3603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Entrance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741817" y="5281448"/>
            <a:ext cx="2242307" cy="636026"/>
          </a:xfrm>
          <a:prstGeom prst="wedgeRectCallout">
            <a:avLst>
              <a:gd name="adj1" fmla="val -104060"/>
              <a:gd name="adj2" fmla="val -1764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Exit – Press button;  turn left!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100551" y="6074980"/>
            <a:ext cx="2406870" cy="483476"/>
          </a:xfrm>
          <a:prstGeom prst="wedgeRectCallout">
            <a:avLst>
              <a:gd name="adj1" fmla="val -65625"/>
              <a:gd name="adj2" fmla="val -4092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Meet in Training Room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Everything is on the web!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1970165"/>
            <a:ext cx="90963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9678" y="1366232"/>
            <a:ext cx="253107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b="1" dirty="0"/>
              <a:t>t</a:t>
            </a:r>
            <a:r>
              <a:rPr lang="en-GB" sz="2800" b="1" dirty="0" smtClean="0"/>
              <a:t>rentiam.org.uk</a:t>
            </a:r>
            <a:endParaRPr lang="en-GB" sz="2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018371" y="2375209"/>
            <a:ext cx="4077380" cy="3471746"/>
            <a:chOff x="2018371" y="2375209"/>
            <a:chExt cx="4077380" cy="3471746"/>
          </a:xfrm>
        </p:grpSpPr>
        <p:sp>
          <p:nvSpPr>
            <p:cNvPr id="5" name="Rectangular Callout 4"/>
            <p:cNvSpPr/>
            <p:nvPr/>
          </p:nvSpPr>
          <p:spPr>
            <a:xfrm>
              <a:off x="2018371" y="2375209"/>
              <a:ext cx="2375209" cy="1014761"/>
            </a:xfrm>
            <a:prstGeom prst="wedgeRectCallout">
              <a:avLst>
                <a:gd name="adj1" fmla="val -80927"/>
                <a:gd name="adj2" fmla="val 17348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Meeting/Drive dates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3155547" y="3665033"/>
              <a:ext cx="2375209" cy="1014761"/>
            </a:xfrm>
            <a:prstGeom prst="wedgeRectCallout">
              <a:avLst>
                <a:gd name="adj1" fmla="val -131162"/>
                <a:gd name="adj2" fmla="val 70192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Things  to know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3720542" y="4832194"/>
              <a:ext cx="2375209" cy="1014761"/>
            </a:xfrm>
            <a:prstGeom prst="wedgeRectCallout">
              <a:avLst>
                <a:gd name="adj1" fmla="val -154636"/>
                <a:gd name="adj2" fmla="val 8654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Maps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271713"/>
            <a:ext cx="58388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059366" y="2785241"/>
            <a:ext cx="7915648" cy="3280542"/>
            <a:chOff x="1059366" y="2785241"/>
            <a:chExt cx="7915648" cy="328054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93539" y="2785241"/>
              <a:ext cx="4181475" cy="3280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Oval 6"/>
            <p:cNvSpPr/>
            <p:nvPr/>
          </p:nvSpPr>
          <p:spPr>
            <a:xfrm>
              <a:off x="4595812" y="3389970"/>
              <a:ext cx="3845661" cy="535259"/>
            </a:xfrm>
            <a:prstGeom prst="ellipse">
              <a:avLst/>
            </a:prstGeom>
            <a:solidFill>
              <a:schemeClr val="accent1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059366" y="4425512"/>
              <a:ext cx="4861932" cy="1283912"/>
            </a:xfrm>
            <a:prstGeom prst="straightConnector1">
              <a:avLst/>
            </a:prstGeom>
            <a:ln w="698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0072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497"/>
            <a:ext cx="8229600" cy="6001405"/>
          </a:xfrm>
        </p:spPr>
        <p:txBody>
          <a:bodyPr>
            <a:normAutofit/>
          </a:bodyPr>
          <a:lstStyle/>
          <a:p>
            <a:r>
              <a:rPr lang="en-GB" dirty="0" err="1" smtClean="0"/>
              <a:t>Notts</a:t>
            </a:r>
            <a:r>
              <a:rPr lang="en-GB" dirty="0" smtClean="0"/>
              <a:t> Trent Group vs. National Body</a:t>
            </a:r>
          </a:p>
          <a:p>
            <a:pPr lvl="1"/>
            <a:r>
              <a:rPr lang="en-GB" dirty="0" smtClean="0"/>
              <a:t>Membership/Subscriptions (two!)</a:t>
            </a:r>
          </a:p>
          <a:p>
            <a:pPr lvl="1"/>
            <a:r>
              <a:rPr lang="en-GB" dirty="0" smtClean="0"/>
              <a:t>Benefits of membership</a:t>
            </a:r>
          </a:p>
          <a:p>
            <a:r>
              <a:rPr lang="en-GB" dirty="0" smtClean="0"/>
              <a:t>Who are you?</a:t>
            </a:r>
          </a:p>
          <a:p>
            <a:pPr lvl="1"/>
            <a:r>
              <a:rPr lang="en-GB" dirty="0" smtClean="0"/>
              <a:t>What do you want/expect out of this course?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497"/>
            <a:ext cx="8229600" cy="6001405"/>
          </a:xfrm>
        </p:spPr>
        <p:txBody>
          <a:bodyPr>
            <a:normAutofit/>
          </a:bodyPr>
          <a:lstStyle/>
          <a:p>
            <a:r>
              <a:rPr lang="en-GB" dirty="0" smtClean="0"/>
              <a:t>How it works</a:t>
            </a:r>
          </a:p>
          <a:p>
            <a:pPr lvl="1"/>
            <a:r>
              <a:rPr lang="en-GB" dirty="0" smtClean="0"/>
              <a:t>Evening meetings</a:t>
            </a:r>
          </a:p>
          <a:p>
            <a:pPr lvl="1"/>
            <a:r>
              <a:rPr lang="en-GB" dirty="0" smtClean="0"/>
              <a:t>Six Sunday drives (approx) in your car</a:t>
            </a:r>
          </a:p>
          <a:p>
            <a:pPr lvl="1"/>
            <a:r>
              <a:rPr lang="en-GB" dirty="0" smtClean="0"/>
              <a:t>Observers, Trainee Observers</a:t>
            </a:r>
          </a:p>
          <a:p>
            <a:pPr lvl="1"/>
            <a:r>
              <a:rPr lang="en-GB" dirty="0" smtClean="0"/>
              <a:t>Observers are not Instructors! </a:t>
            </a:r>
          </a:p>
          <a:p>
            <a:pPr lvl="2"/>
            <a:r>
              <a:rPr lang="en-GB" dirty="0" smtClean="0"/>
              <a:t>Will do a disclaimer</a:t>
            </a:r>
          </a:p>
          <a:p>
            <a:pPr lvl="1"/>
            <a:r>
              <a:rPr lang="en-GB" dirty="0" smtClean="0"/>
              <a:t>Our way (multiple Observers) vs. One Observer</a:t>
            </a:r>
          </a:p>
          <a:p>
            <a:pPr lvl="1"/>
            <a:r>
              <a:rPr lang="en-GB" dirty="0" smtClean="0"/>
              <a:t>Where we meet on Sundays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86110"/>
            <a:ext cx="23589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Recycling area</a:t>
            </a:r>
          </a:p>
          <a:p>
            <a:r>
              <a:rPr lang="en-US" dirty="0" smtClean="0"/>
              <a:t>Sainsbury's Superstore </a:t>
            </a:r>
          </a:p>
          <a:p>
            <a:r>
              <a:rPr lang="en-US" dirty="0" smtClean="0"/>
              <a:t>Castle Bridge Road</a:t>
            </a:r>
            <a:br>
              <a:rPr lang="en-US" dirty="0" smtClean="0"/>
            </a:br>
            <a:r>
              <a:rPr lang="en-US" dirty="0" smtClean="0"/>
              <a:t>Nottingham </a:t>
            </a:r>
          </a:p>
          <a:p>
            <a:r>
              <a:rPr lang="en-US" dirty="0" smtClean="0"/>
              <a:t>NG7 1GX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59260"/>
            <a:ext cx="66675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5800" y="486110"/>
            <a:ext cx="42410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Start time 0930 on Sunday – with fuel!</a:t>
            </a:r>
          </a:p>
          <a:p>
            <a:r>
              <a:rPr lang="en-GB" dirty="0" smtClean="0"/>
              <a:t>Be there by 0915 for briefing</a:t>
            </a:r>
          </a:p>
          <a:p>
            <a:r>
              <a:rPr lang="en-GB" dirty="0" smtClean="0"/>
              <a:t>Expect it to take 1.5 – 2 hours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Tell your Observer if there is a problem</a:t>
            </a:r>
          </a:p>
          <a:p>
            <a:r>
              <a:rPr lang="en-GB" dirty="0" smtClean="0"/>
              <a:t>Contact details are in your booklet</a:t>
            </a:r>
          </a:p>
          <a:p>
            <a:r>
              <a:rPr lang="en-GB" dirty="0" smtClean="0"/>
              <a:t>If you are in trouble, contact David Crooks:</a:t>
            </a:r>
          </a:p>
          <a:p>
            <a:r>
              <a:rPr lang="en-GB" dirty="0" smtClean="0"/>
              <a:t>0115 928 0949 / 07855 897 745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172200"/>
            <a:ext cx="8374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http://www.sainsburys.co.uk/sol/storelocator/storelocator_detail_view.jsp?storeId=813&amp;bmForm=store_details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4398580" y="4172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04441" y="4088516"/>
            <a:ext cx="136635" cy="136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60028" y="4214640"/>
            <a:ext cx="887102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Holiday</a:t>
            </a:r>
            <a:r>
              <a:rPr lang="en-GB" sz="1200" dirty="0" smtClean="0"/>
              <a:t> </a:t>
            </a:r>
            <a:r>
              <a:rPr lang="en-GB" sz="1200" dirty="0" smtClean="0">
                <a:solidFill>
                  <a:schemeClr val="bg1"/>
                </a:solidFill>
              </a:rPr>
              <a:t>Inn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8666" y="3704890"/>
            <a:ext cx="720710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chemeClr val="bg1"/>
                </a:solidFill>
              </a:rPr>
              <a:t>PizzaHut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1666" y="3846780"/>
            <a:ext cx="304892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JS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1309</Words>
  <Application>Microsoft Office PowerPoint</Application>
  <PresentationFormat>On-screen Show (4:3)</PresentationFormat>
  <Paragraphs>247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Pre-course maps</vt:lpstr>
      <vt:lpstr>Slide 2</vt:lpstr>
      <vt:lpstr>Slide 3</vt:lpstr>
      <vt:lpstr>IAM Nottingham Trent Group</vt:lpstr>
      <vt:lpstr>Slide 5</vt:lpstr>
      <vt:lpstr>Everything is on the web!</vt:lpstr>
      <vt:lpstr>Slide 7</vt:lpstr>
      <vt:lpstr>Slide 8</vt:lpstr>
      <vt:lpstr>Slide 9</vt:lpstr>
      <vt:lpstr>Slide 10</vt:lpstr>
      <vt:lpstr>Slide 11</vt:lpstr>
      <vt:lpstr>Books</vt:lpstr>
      <vt:lpstr>Slide 13</vt:lpstr>
      <vt:lpstr>Slide 14</vt:lpstr>
      <vt:lpstr>Introduction to Advanced Driving</vt:lpstr>
      <vt:lpstr>Slide 16</vt:lpstr>
      <vt:lpstr>Advanced Driving</vt:lpstr>
      <vt:lpstr>The System - IPSGA</vt:lpstr>
      <vt:lpstr>Applying The System</vt:lpstr>
      <vt:lpstr>Slide 20</vt:lpstr>
      <vt:lpstr>The Driving Plan</vt:lpstr>
      <vt:lpstr>And we need to think about the output</vt:lpstr>
      <vt:lpstr>The output is constantly changing</vt:lpstr>
      <vt:lpstr>Slide 24</vt:lpstr>
      <vt:lpstr>The end</vt:lpstr>
    </vt:vector>
  </TitlesOfParts>
  <Company>Cisco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Advanced Driving</dc:title>
  <dc:creator>Information Technology</dc:creator>
  <cp:lastModifiedBy>simon</cp:lastModifiedBy>
  <cp:revision>41</cp:revision>
  <dcterms:created xsi:type="dcterms:W3CDTF">2010-06-21T11:59:51Z</dcterms:created>
  <dcterms:modified xsi:type="dcterms:W3CDTF">2013-01-10T14:23:13Z</dcterms:modified>
</cp:coreProperties>
</file>